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</p:sldMasterIdLst>
  <p:notesMasterIdLst>
    <p:notesMasterId r:id="rId26"/>
  </p:notesMasterIdLst>
  <p:sldIdLst>
    <p:sldId id="256" r:id="rId6"/>
    <p:sldId id="306" r:id="rId7"/>
    <p:sldId id="257" r:id="rId8"/>
    <p:sldId id="317" r:id="rId9"/>
    <p:sldId id="318" r:id="rId10"/>
    <p:sldId id="264" r:id="rId11"/>
    <p:sldId id="307" r:id="rId12"/>
    <p:sldId id="295" r:id="rId13"/>
    <p:sldId id="314" r:id="rId14"/>
    <p:sldId id="316" r:id="rId15"/>
    <p:sldId id="315" r:id="rId16"/>
    <p:sldId id="320" r:id="rId17"/>
    <p:sldId id="311" r:id="rId18"/>
    <p:sldId id="312" r:id="rId19"/>
    <p:sldId id="313" r:id="rId20"/>
    <p:sldId id="309" r:id="rId21"/>
    <p:sldId id="271" r:id="rId22"/>
    <p:sldId id="310" r:id="rId23"/>
    <p:sldId id="297" r:id="rId24"/>
    <p:sldId id="25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D61"/>
    <a:srgbClr val="757D83"/>
    <a:srgbClr val="3C5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06477-8A39-9D12-B2E1-BF76662056BB}" v="31" dt="2023-06-21T08:55:15.133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Docherty" userId="S::daniel.docherty@warwicksu.com::2c60d092-7edd-4dcd-8d2d-bb684dbbdd8a" providerId="AD" clId="Web-{33606477-8A39-9D12-B2E1-BF76662056BB}"/>
    <pc:docChg chg="modSld">
      <pc:chgData name="Daniel Docherty" userId="S::daniel.docherty@warwicksu.com::2c60d092-7edd-4dcd-8d2d-bb684dbbdd8a" providerId="AD" clId="Web-{33606477-8A39-9D12-B2E1-BF76662056BB}" dt="2023-06-21T08:55:15.133" v="26" actId="20577"/>
      <pc:docMkLst>
        <pc:docMk/>
      </pc:docMkLst>
      <pc:sldChg chg="modSp">
        <pc:chgData name="Daniel Docherty" userId="S::daniel.docherty@warwicksu.com::2c60d092-7edd-4dcd-8d2d-bb684dbbdd8a" providerId="AD" clId="Web-{33606477-8A39-9D12-B2E1-BF76662056BB}" dt="2023-06-21T08:55:15.133" v="26" actId="20577"/>
        <pc:sldMkLst>
          <pc:docMk/>
          <pc:sldMk cId="3718505743" sldId="271"/>
        </pc:sldMkLst>
        <pc:spChg chg="mod">
          <ac:chgData name="Daniel Docherty" userId="S::daniel.docherty@warwicksu.com::2c60d092-7edd-4dcd-8d2d-bb684dbbdd8a" providerId="AD" clId="Web-{33606477-8A39-9D12-B2E1-BF76662056BB}" dt="2023-06-21T08:55:15.133" v="26" actId="20577"/>
          <ac:spMkLst>
            <pc:docMk/>
            <pc:sldMk cId="3718505743" sldId="271"/>
            <ac:spMk id="3" creationId="{839C5EA2-C6D2-4CDA-BEB7-40761AB80E23}"/>
          </ac:spMkLst>
        </pc:spChg>
      </pc:sldChg>
      <pc:sldChg chg="modSp">
        <pc:chgData name="Daniel Docherty" userId="S::daniel.docherty@warwicksu.com::2c60d092-7edd-4dcd-8d2d-bb684dbbdd8a" providerId="AD" clId="Web-{33606477-8A39-9D12-B2E1-BF76662056BB}" dt="2023-06-20T10:25:27.246" v="20" actId="20577"/>
        <pc:sldMkLst>
          <pc:docMk/>
          <pc:sldMk cId="3384610622" sldId="297"/>
        </pc:sldMkLst>
        <pc:spChg chg="mod">
          <ac:chgData name="Daniel Docherty" userId="S::daniel.docherty@warwicksu.com::2c60d092-7edd-4dcd-8d2d-bb684dbbdd8a" providerId="AD" clId="Web-{33606477-8A39-9D12-B2E1-BF76662056BB}" dt="2023-06-20T10:25:27.246" v="20" actId="20577"/>
          <ac:spMkLst>
            <pc:docMk/>
            <pc:sldMk cId="3384610622" sldId="297"/>
            <ac:spMk id="3" creationId="{804F54AC-8E4B-4F33-8F71-3EAA49FDCF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FE7E4-F33C-472C-8BFC-473E4D49F4DD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4E497-132A-48FC-9CD8-B5EAFCEED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2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emails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4E497-132A-48FC-9CD8-B5EAFCEED8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8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7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2E7F-C9AC-4B5A-ABD1-72CCB540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65FD8-253B-4733-B3A8-1F0DFD69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BC7F2-5C21-4699-B4E6-0205E9892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73C85-8757-4A48-8359-8E9B6A08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3A987-1D87-43C1-954C-BE4E1946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1042B-6C74-4A44-96B1-6CB8EB36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9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08EAB-64D4-4146-9F3E-1C9566178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030" y="1577339"/>
            <a:ext cx="8763000" cy="4923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84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11F3-DA27-4C51-B9E9-7F26024C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7EB45-BAD8-4BC2-9266-13AA4AEB1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7244-6AE5-4E29-B930-AD80322E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D9BB4-3FF2-4D5C-A50A-4BD58933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F6A79-9FEF-4102-815F-39AB7EB9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1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27CE8-D621-48FB-B3D9-249E2EDC4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1B6F-9FFD-4C1F-BDD6-F76495375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41552-C982-4E5E-8D51-9D195329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2F733-37B3-4243-97F4-87935912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A445F-5483-4316-A36D-0D926C63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r="10923"/>
          <a:stretch>
            <a:fillRect/>
          </a:stretch>
        </p:blipFill>
        <p:spPr>
          <a:xfrm>
            <a:off x="11021084" y="6161911"/>
            <a:ext cx="891509" cy="527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016" y="5625200"/>
            <a:ext cx="1929461" cy="12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84094"/>
      </p:ext>
    </p:extLst>
  </p:cSld>
  <p:clrMapOvr>
    <a:masterClrMapping/>
  </p:clrMapOvr>
  <p:transition spd="slow" advTm="751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04176-8FB1-4355-A4FF-C293B9C2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F54EA-3D26-44C1-B342-01032109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130E7-660F-48C8-B221-75D07B37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5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9BB9-1DF2-4403-BF7D-EAC15CCF3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2D76F-E159-4AB8-B792-06B3D1A86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4BD3-4647-4132-965F-BAC3D3CC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0325B-DE8E-4459-AC5A-3B391AE1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5E7E8-61F0-4F38-85CA-F004CC8B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6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1CC3-97D5-4F3C-A449-3310C7A4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67AF-A89E-41BB-B9A6-A3E9EA6F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DADCE-40A6-40F4-8812-3B7E7233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34CCD-1A7F-4AD0-8A5F-5BE77535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B075F-83B3-43E4-BE18-179CA008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6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E671-8E16-4B20-9B68-4F542C14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70326-505E-4034-B591-ABAA41A5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35953-1510-4C20-AA5C-8C33DECA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FB20-29F3-4873-80E8-50A50414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5A30-2482-4BF7-9B43-291DA0DE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16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ABA7-E904-4043-B37D-7BF55493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491D5-DA2E-4610-95B3-BD2ECFA97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9DF2E-A85D-4D3F-B23C-435D4C29D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4D4B-E8FF-4103-A365-212893CF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33193-FBD9-494A-9650-AADAF2AE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D46FF-DE85-466C-8DD2-22D87F3F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9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77A5-E85D-4451-8CB9-CFE70E7A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F48E3-234B-40E2-8C75-06AD26E6D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ACF88-D2DC-473B-BF5A-1CFCC5C02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98613-0113-4847-A939-816670AD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98B72-ECBE-4F5B-A9F7-4C472F8D8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44083-DDD5-47AD-B8A7-F0F21339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43B38-718D-45CE-81A1-E64A0D06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9B8F0-E429-4365-8353-249C29E5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87E6-1D07-4E87-8E96-983C6E15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D39E7-3DA5-4B42-8D83-1EA24321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EF50F-24A0-4BD8-A2CE-CA399038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C10DC-3E85-42A1-9D01-11CEAAB2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0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04176-8FB1-4355-A4FF-C293B9C2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F54EA-3D26-44C1-B342-01032109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130E7-660F-48C8-B221-75D07B37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9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C4271367-549B-45A3-BDBE-78C2882A9C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93"/>
            <a:ext cx="1838325" cy="122657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1E9EF0-3BBB-4214-946D-00AFBC9FB4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16" y="-2859287"/>
            <a:ext cx="4838700" cy="4395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F2BAD-4FEF-4A63-A9C1-8321618B70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83" y="350052"/>
            <a:ext cx="724765" cy="724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BA1E06-B4FE-5944-896D-225804EEE3C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3768" y="3976394"/>
            <a:ext cx="2881630" cy="28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3C62C1-EBD6-47BF-87D7-AADFC750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57DF1-0840-49F3-B916-4E5D3D22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94CE9-7838-4B26-9C0A-EB99DF473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0F48-1F7F-44CC-8786-0B91F3185C47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4CC53-5519-4DE1-AE7D-420B7EF79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74E5-4BA3-4CB3-A1DF-3C7CBFE38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79D3F12-B4E7-4E19-BBC3-6CDCA7730A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16" y="-2859287"/>
            <a:ext cx="4838700" cy="4395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871D9-01E8-44C0-9698-3590790DB8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83" y="350052"/>
            <a:ext cx="724765" cy="724765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F593AF87-09A8-4E17-A4E8-61A7E74E673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91" y="6096231"/>
            <a:ext cx="752861" cy="52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E8D0A-B872-7C40-BDB6-9EBE9CF6AB8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8440" y="5886450"/>
            <a:ext cx="948713" cy="9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6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emocracy@warwicksu.com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rwicksu.com/student-voice/elections/socs-and-sports-elections/submit-election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AF47C9-AEC8-4D10-9ECC-C329A674F74F}"/>
              </a:ext>
            </a:extLst>
          </p:cNvPr>
          <p:cNvSpPr txBox="1">
            <a:spLocks/>
          </p:cNvSpPr>
          <p:nvPr/>
        </p:nvSpPr>
        <p:spPr>
          <a:xfrm>
            <a:off x="795338" y="1948421"/>
            <a:ext cx="9144000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Activities and Student Voice!</a:t>
            </a:r>
            <a:endParaRPr lang="en-GB" sz="5000" b="1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EFFD779-3767-4EE4-B436-75F5293180F5}"/>
              </a:ext>
            </a:extLst>
          </p:cNvPr>
          <p:cNvSpPr txBox="1">
            <a:spLocks/>
          </p:cNvSpPr>
          <p:nvPr/>
        </p:nvSpPr>
        <p:spPr>
          <a:xfrm>
            <a:off x="857250" y="3429000"/>
            <a:ext cx="9144000" cy="13128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Training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>
                <a:solidFill>
                  <a:srgbClr val="5C5D61"/>
                </a:solidFill>
                <a:latin typeface="Arial Nova"/>
                <a:cs typeface="Arial"/>
              </a:rPr>
              <a:t>2023</a:t>
            </a:r>
            <a:endParaRPr lang="en-GB" dirty="0">
              <a:solidFill>
                <a:srgbClr val="5C5D61"/>
              </a:solidFill>
              <a:latin typeface="Arial Nova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74A5A0-586B-484D-A4DA-1D0FA747DBBE}"/>
              </a:ext>
            </a:extLst>
          </p:cNvPr>
          <p:cNvSpPr txBox="1">
            <a:spLocks/>
          </p:cNvSpPr>
          <p:nvPr/>
        </p:nvSpPr>
        <p:spPr>
          <a:xfrm>
            <a:off x="3733800" y="6075354"/>
            <a:ext cx="3267076" cy="7889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60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4EF616-6D22-4552-B67E-2EEAC6239CEB}"/>
              </a:ext>
            </a:extLst>
          </p:cNvPr>
          <p:cNvCxnSpPr/>
          <p:nvPr/>
        </p:nvCxnSpPr>
        <p:spPr>
          <a:xfrm>
            <a:off x="945222" y="3133618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3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6FC7EC-671B-80E4-BC98-22BFF3D5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97" y="1845135"/>
            <a:ext cx="10515600" cy="79080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93826F-2E4D-B562-7E25-7B192BEC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28600"/>
            <a:ext cx="111823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74B22A-F19C-4088-8274-C654A2F7BF2C}"/>
              </a:ext>
            </a:extLst>
          </p:cNvPr>
          <p:cNvSpPr txBox="1">
            <a:spLocks/>
          </p:cNvSpPr>
          <p:nvPr/>
        </p:nvSpPr>
        <p:spPr>
          <a:xfrm>
            <a:off x="672048" y="272074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5C5D61"/>
                </a:solidFill>
                <a:latin typeface="Arial Nova"/>
                <a:cs typeface="Arial"/>
              </a:rPr>
              <a:t>Elections</a:t>
            </a:r>
            <a:endParaRPr lang="en-GB" sz="2800" b="1" dirty="0">
              <a:solidFill>
                <a:srgbClr val="5C5D61"/>
              </a:solidFill>
              <a:latin typeface="Arial Nov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95A4-357F-462E-802E-F7496D07F30F}"/>
              </a:ext>
            </a:extLst>
          </p:cNvPr>
          <p:cNvSpPr txBox="1"/>
          <p:nvPr/>
        </p:nvSpPr>
        <p:spPr>
          <a:xfrm>
            <a:off x="672048" y="1669806"/>
            <a:ext cx="876300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5C5D61"/>
                </a:solidFill>
                <a:latin typeface="Arial Nova"/>
                <a:cs typeface="Arial"/>
              </a:rPr>
              <a:t>Rules for elections</a:t>
            </a:r>
          </a:p>
          <a:p>
            <a:endParaRPr lang="en-US" b="1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Nominations must be at least 7 days, and voting must be at least 48 hours</a:t>
            </a:r>
          </a:p>
          <a:p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Please provide proof that the election was legitimate – this is now on the website and in handover packs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Ties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87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74B22A-F19C-4088-8274-C654A2F7BF2C}"/>
              </a:ext>
            </a:extLst>
          </p:cNvPr>
          <p:cNvSpPr txBox="1">
            <a:spLocks/>
          </p:cNvSpPr>
          <p:nvPr/>
        </p:nvSpPr>
        <p:spPr>
          <a:xfrm>
            <a:off x="672048" y="272074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5C5D61"/>
                </a:solidFill>
                <a:latin typeface="Arial Nova"/>
                <a:cs typeface="Arial"/>
              </a:rPr>
              <a:t>Derecognition</a:t>
            </a:r>
            <a:endParaRPr lang="en-GB" sz="2800" b="1" dirty="0">
              <a:solidFill>
                <a:srgbClr val="5C5D61"/>
              </a:solidFill>
              <a:latin typeface="Arial Nov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95A4-357F-462E-802E-F7496D07F30F}"/>
              </a:ext>
            </a:extLst>
          </p:cNvPr>
          <p:cNvSpPr txBox="1"/>
          <p:nvPr/>
        </p:nvSpPr>
        <p:spPr>
          <a:xfrm>
            <a:off x="672048" y="1669806"/>
            <a:ext cx="87630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5C5D61"/>
                </a:solidFill>
                <a:latin typeface="Arial Nova"/>
                <a:cs typeface="Arial"/>
              </a:rPr>
              <a:t>Procedure</a:t>
            </a:r>
          </a:p>
          <a:p>
            <a:endParaRPr lang="en-US" b="1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Nobody wants this!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If a club or society does not elect a full core exec it is at risk of derecognition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This also applies for unproven elections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Handover packs!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92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FD84D5-2416-4871-88D9-30EFB0A6E839}"/>
              </a:ext>
            </a:extLst>
          </p:cNvPr>
          <p:cNvSpPr txBox="1">
            <a:spLocks/>
          </p:cNvSpPr>
          <p:nvPr/>
        </p:nvSpPr>
        <p:spPr>
          <a:xfrm>
            <a:off x="6167868" y="728882"/>
            <a:ext cx="536468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 dirty="0">
                <a:latin typeface="Arial Nova"/>
              </a:rPr>
              <a:t>Constitutions!</a:t>
            </a:r>
          </a:p>
        </p:txBody>
      </p:sp>
      <p:pic>
        <p:nvPicPr>
          <p:cNvPr id="4" name="Picture 3" descr="Hand placing stars">
            <a:extLst>
              <a:ext uri="{FF2B5EF4-FFF2-40B4-BE49-F238E27FC236}">
                <a16:creationId xmlns:a16="http://schemas.microsoft.com/office/drawing/2014/main" id="{0CB9997C-FF8D-4C9B-B09C-7CBC3AA25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3" r="8932" b="-1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998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E02FA2-A0E8-DF59-0E8A-AE39EE81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800" b="1" dirty="0">
              <a:solidFill>
                <a:srgbClr val="5C5D61"/>
              </a:solidFill>
              <a:latin typeface="Arial No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29302-2496-7D69-83C2-63E8029B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2857500"/>
            <a:ext cx="6448425" cy="1143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0C6DFBE-9AD4-181A-E84A-815EAEFA13CE}"/>
              </a:ext>
            </a:extLst>
          </p:cNvPr>
          <p:cNvSpPr/>
          <p:nvPr/>
        </p:nvSpPr>
        <p:spPr>
          <a:xfrm rot="19098388">
            <a:off x="1871003" y="1611313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464407-2D00-7842-7182-47CFDD828046}"/>
              </a:ext>
            </a:extLst>
          </p:cNvPr>
          <p:cNvSpPr/>
          <p:nvPr/>
        </p:nvSpPr>
        <p:spPr>
          <a:xfrm rot="2125519">
            <a:off x="8665075" y="1606441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431807A-22D0-37D7-A2ED-DA80B02A8406}"/>
              </a:ext>
            </a:extLst>
          </p:cNvPr>
          <p:cNvSpPr/>
          <p:nvPr/>
        </p:nvSpPr>
        <p:spPr>
          <a:xfrm rot="14018076">
            <a:off x="1871004" y="4268389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44B75DE-95BD-6513-1186-6BD57C92027E}"/>
              </a:ext>
            </a:extLst>
          </p:cNvPr>
          <p:cNvSpPr/>
          <p:nvPr/>
        </p:nvSpPr>
        <p:spPr>
          <a:xfrm rot="7719805">
            <a:off x="9002836" y="4230314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B8A6CDD-7BE3-B359-07D6-7CD8889640C4}"/>
              </a:ext>
            </a:extLst>
          </p:cNvPr>
          <p:cNvSpPr/>
          <p:nvPr/>
        </p:nvSpPr>
        <p:spPr>
          <a:xfrm>
            <a:off x="5274048" y="1692877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C299AB1-5DF6-F335-305B-FC3E71F80E16}"/>
              </a:ext>
            </a:extLst>
          </p:cNvPr>
          <p:cNvSpPr/>
          <p:nvPr/>
        </p:nvSpPr>
        <p:spPr>
          <a:xfrm rot="10537380">
            <a:off x="5434593" y="4278523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3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74B22A-F19C-4088-8274-C654A2F7BF2C}"/>
              </a:ext>
            </a:extLst>
          </p:cNvPr>
          <p:cNvSpPr txBox="1">
            <a:spLocks/>
          </p:cNvSpPr>
          <p:nvPr/>
        </p:nvSpPr>
        <p:spPr>
          <a:xfrm>
            <a:off x="672048" y="272074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5C5D61"/>
                </a:solidFill>
                <a:latin typeface="Arial Nova"/>
                <a:cs typeface="Arial"/>
              </a:rPr>
              <a:t>Society Constitutions / Admin</a:t>
            </a:r>
            <a:endParaRPr lang="en-GB" sz="2800" b="1" dirty="0">
              <a:solidFill>
                <a:srgbClr val="5C5D61"/>
              </a:solidFill>
              <a:latin typeface="Arial Nov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95A4-357F-462E-802E-F7496D07F30F}"/>
              </a:ext>
            </a:extLst>
          </p:cNvPr>
          <p:cNvSpPr txBox="1"/>
          <p:nvPr/>
        </p:nvSpPr>
        <p:spPr>
          <a:xfrm>
            <a:off x="672048" y="1669806"/>
            <a:ext cx="876300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5C5D61"/>
                </a:solidFill>
                <a:latin typeface="Arial Nova"/>
                <a:cs typeface="Arial"/>
              </a:rPr>
              <a:t>Society Constitutions:</a:t>
            </a:r>
            <a:br>
              <a:rPr lang="en-US" b="1" dirty="0">
                <a:solidFill>
                  <a:srgbClr val="5C5D61"/>
                </a:solidFill>
                <a:latin typeface="Arial Nova"/>
                <a:cs typeface="Arial"/>
              </a:rPr>
            </a:br>
            <a:endParaRPr lang="en-US" b="1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Can be overridden by anything in Regulation 9 and Articles / Code of Conduct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Core exec are President / Treasurer / Secretary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Should cover Club / Society’s name, aims, objectives, recognition of SU, and affiliations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Any changes should be made in an AGM then approved by Socs / Sports Forum</a:t>
            </a:r>
          </a:p>
          <a:p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98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FD84D5-2416-4871-88D9-30EFB0A6E839}"/>
              </a:ext>
            </a:extLst>
          </p:cNvPr>
          <p:cNvSpPr txBox="1">
            <a:spLocks/>
          </p:cNvSpPr>
          <p:nvPr/>
        </p:nvSpPr>
        <p:spPr>
          <a:xfrm>
            <a:off x="6887305" y="728882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 dirty="0">
                <a:latin typeface="Arial Nova"/>
              </a:rPr>
              <a:t>Forums!</a:t>
            </a:r>
          </a:p>
        </p:txBody>
      </p:sp>
      <p:pic>
        <p:nvPicPr>
          <p:cNvPr id="4" name="Picture 3" descr="Hand placing stars">
            <a:extLst>
              <a:ext uri="{FF2B5EF4-FFF2-40B4-BE49-F238E27FC236}">
                <a16:creationId xmlns:a16="http://schemas.microsoft.com/office/drawing/2014/main" id="{0CB9997C-FF8D-4C9B-B09C-7CBC3AA25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3" r="8932" b="-1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394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C5EA2-C6D2-4CDA-BEB7-40761AB80E23}"/>
              </a:ext>
            </a:extLst>
          </p:cNvPr>
          <p:cNvSpPr txBox="1"/>
          <p:nvPr/>
        </p:nvSpPr>
        <p:spPr>
          <a:xfrm>
            <a:off x="672048" y="1859340"/>
            <a:ext cx="973182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5C5D61"/>
                </a:solidFill>
                <a:latin typeface="Arial Nova"/>
                <a:cs typeface="Arial"/>
              </a:rPr>
              <a:t>15 Members:</a:t>
            </a:r>
          </a:p>
          <a:p>
            <a:pPr marL="0" indent="0">
              <a:buNone/>
            </a:pPr>
            <a:endParaRPr lang="en-US" sz="2800" b="1" i="1" dirty="0">
              <a:solidFill>
                <a:srgbClr val="5C5D61"/>
              </a:solidFill>
              <a:latin typeface="Arial Nova"/>
              <a:cs typeface="Arial"/>
            </a:endParaRPr>
          </a:p>
          <a:p>
            <a:r>
              <a:rPr lang="en-US" sz="2800" b="1" i="1">
                <a:solidFill>
                  <a:srgbClr val="5C5D61"/>
                </a:solidFill>
                <a:latin typeface="Arial Nova"/>
                <a:cs typeface="Arial"/>
              </a:rPr>
              <a:t>VP Societies / VP Sports Respectively and a member of Staff</a:t>
            </a:r>
          </a:p>
          <a:p>
            <a:pPr marL="0" indent="0">
              <a:buNone/>
            </a:pPr>
            <a:r>
              <a:rPr lang="en-US" sz="2800" b="1" i="1">
                <a:solidFill>
                  <a:srgbClr val="5C5D61"/>
                </a:solidFill>
                <a:latin typeface="Arial Nova"/>
                <a:cs typeface="Arial"/>
              </a:rPr>
              <a:t>13 elected members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5C5D61"/>
                </a:solidFill>
                <a:latin typeface="Arial Nova"/>
                <a:cs typeface="Arial"/>
              </a:rPr>
              <a:t>Reserved places for PGR/PGT students</a:t>
            </a:r>
          </a:p>
          <a:p>
            <a:pPr marL="0" indent="0">
              <a:buNone/>
            </a:pPr>
            <a:endParaRPr lang="en-US" sz="2800" b="1" i="1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5C5D61"/>
                </a:solidFill>
                <a:latin typeface="Arial Nova"/>
                <a:cs typeface="Arial"/>
              </a:rPr>
              <a:t>Elected in Summer and Autumn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5C5D61"/>
                </a:solidFill>
                <a:latin typeface="Arial Nova"/>
                <a:cs typeface="Arial"/>
              </a:rPr>
              <a:t>SU Staff Member as administrative support</a:t>
            </a:r>
            <a:endParaRPr lang="en-US" sz="2800" i="1" dirty="0">
              <a:solidFill>
                <a:srgbClr val="5C5D61"/>
              </a:solidFill>
              <a:latin typeface="Arial Nova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BE542E-539D-4087-AED4-E0DD354318C3}"/>
              </a:ext>
            </a:extLst>
          </p:cNvPr>
          <p:cNvSpPr txBox="1">
            <a:spLocks/>
          </p:cNvSpPr>
          <p:nvPr/>
        </p:nvSpPr>
        <p:spPr>
          <a:xfrm>
            <a:off x="672048" y="272074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5C5D61"/>
                </a:solidFill>
                <a:latin typeface="Arial Nova"/>
                <a:cs typeface="Arial"/>
              </a:rPr>
              <a:t>Forum Membership</a:t>
            </a:r>
            <a:endParaRPr lang="en-GB" sz="2800" b="1" dirty="0">
              <a:solidFill>
                <a:srgbClr val="5C5D6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50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74B22A-F19C-4088-8274-C654A2F7BF2C}"/>
              </a:ext>
            </a:extLst>
          </p:cNvPr>
          <p:cNvSpPr txBox="1">
            <a:spLocks/>
          </p:cNvSpPr>
          <p:nvPr/>
        </p:nvSpPr>
        <p:spPr>
          <a:xfrm>
            <a:off x="672048" y="272074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5C5D61"/>
                </a:solidFill>
                <a:latin typeface="Arial Nova"/>
                <a:cs typeface="Arial"/>
              </a:rPr>
              <a:t>Functions of Sports / Societies Forum</a:t>
            </a:r>
            <a:endParaRPr lang="en-GB" sz="2800" b="1" dirty="0">
              <a:solidFill>
                <a:srgbClr val="5C5D61"/>
              </a:solidFill>
              <a:latin typeface="Arial Nov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95A4-357F-462E-802E-F7496D07F30F}"/>
              </a:ext>
            </a:extLst>
          </p:cNvPr>
          <p:cNvSpPr txBox="1"/>
          <p:nvPr/>
        </p:nvSpPr>
        <p:spPr>
          <a:xfrm>
            <a:off x="672048" y="1669806"/>
            <a:ext cx="876300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New Club / Soc applications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Ratifies constitution changes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Procedural applications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Awards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Student Council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Motions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Other procedural matters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54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A368-A8B4-4E09-B3D3-53B3120062FF}"/>
              </a:ext>
            </a:extLst>
          </p:cNvPr>
          <p:cNvSpPr txBox="1">
            <a:spLocks/>
          </p:cNvSpPr>
          <p:nvPr/>
        </p:nvSpPr>
        <p:spPr>
          <a:xfrm>
            <a:off x="672048" y="420357"/>
            <a:ext cx="9144000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Dates</a:t>
            </a:r>
            <a:endParaRPr lang="en-GB" sz="4000" b="1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F54AC-8E4B-4F33-8F71-3EAA49FDCF26}"/>
              </a:ext>
            </a:extLst>
          </p:cNvPr>
          <p:cNvSpPr txBox="1">
            <a:spLocks/>
          </p:cNvSpPr>
          <p:nvPr/>
        </p:nvSpPr>
        <p:spPr>
          <a:xfrm>
            <a:off x="672048" y="1926184"/>
            <a:ext cx="9858696" cy="38759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Period around Term 2 Week 9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Handover Pack Deadline Term 3 Week 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61"/>
                </a:solidFill>
                <a:latin typeface="Arial"/>
                <a:cs typeface="Arial"/>
              </a:rPr>
              <a:t>We will be in-contact in Term one to inform you of Key election dates 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A4B352-9647-4B76-B61C-F881C00D5F3F}"/>
              </a:ext>
            </a:extLst>
          </p:cNvPr>
          <p:cNvCxnSpPr/>
          <p:nvPr/>
        </p:nvCxnSpPr>
        <p:spPr>
          <a:xfrm>
            <a:off x="760020" y="1767154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1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A368-A8B4-4E09-B3D3-53B3120062FF}"/>
              </a:ext>
            </a:extLst>
          </p:cNvPr>
          <p:cNvSpPr txBox="1">
            <a:spLocks/>
          </p:cNvSpPr>
          <p:nvPr/>
        </p:nvSpPr>
        <p:spPr>
          <a:xfrm>
            <a:off x="672048" y="420357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dirty="0">
                <a:solidFill>
                  <a:srgbClr val="5C5D61"/>
                </a:solidFill>
                <a:latin typeface="Arial"/>
                <a:cs typeface="Arial"/>
              </a:rPr>
              <a:t>           Student Voice Team</a:t>
            </a:r>
            <a:endParaRPr lang="en-GB" sz="4000" b="1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F54AC-8E4B-4F33-8F71-3EAA49FDCF26}"/>
              </a:ext>
            </a:extLst>
          </p:cNvPr>
          <p:cNvSpPr txBox="1">
            <a:spLocks/>
          </p:cNvSpPr>
          <p:nvPr/>
        </p:nvSpPr>
        <p:spPr>
          <a:xfrm>
            <a:off x="692864" y="2109064"/>
            <a:ext cx="9858696" cy="38759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61"/>
                </a:solidFill>
                <a:latin typeface="Arial"/>
                <a:cs typeface="Arial"/>
              </a:rPr>
              <a:t>Yaz </a:t>
            </a:r>
            <a:r>
              <a:rPr lang="en-US" dirty="0" err="1">
                <a:solidFill>
                  <a:srgbClr val="5C5D61"/>
                </a:solidFill>
                <a:latin typeface="Arial"/>
                <a:cs typeface="Arial"/>
              </a:rPr>
              <a:t>Yeahia</a:t>
            </a:r>
            <a:r>
              <a:rPr lang="en-US" dirty="0">
                <a:solidFill>
                  <a:srgbClr val="5C5D61"/>
                </a:solidFill>
                <a:latin typeface="Arial"/>
                <a:cs typeface="Arial"/>
              </a:rPr>
              <a:t> (Student Voice Manager)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61"/>
                </a:solidFill>
                <a:latin typeface="Arial"/>
                <a:cs typeface="Arial"/>
              </a:rPr>
              <a:t>James Morrison (Student Voice Advisor)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61"/>
                </a:solidFill>
                <a:latin typeface="Arial"/>
                <a:cs typeface="Arial"/>
              </a:rPr>
              <a:t>Daniel Docherty (Student Voice Advisor)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61"/>
                </a:solidFill>
                <a:latin typeface="Arial"/>
                <a:cs typeface="Arial"/>
              </a:rPr>
              <a:t>Celine Al-Saleh (Student Voice Advisor PG &amp; International)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A4B352-9647-4B76-B61C-F881C00D5F3F}"/>
              </a:ext>
            </a:extLst>
          </p:cNvPr>
          <p:cNvCxnSpPr/>
          <p:nvPr/>
        </p:nvCxnSpPr>
        <p:spPr>
          <a:xfrm>
            <a:off x="760020" y="1767154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66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A368-A8B4-4E09-B3D3-53B3120062FF}"/>
              </a:ext>
            </a:extLst>
          </p:cNvPr>
          <p:cNvSpPr txBox="1">
            <a:spLocks/>
          </p:cNvSpPr>
          <p:nvPr/>
        </p:nvSpPr>
        <p:spPr>
          <a:xfrm>
            <a:off x="918628" y="2053948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>
                <a:solidFill>
                  <a:srgbClr val="5C5D61"/>
                </a:solidFill>
                <a:latin typeface="Arial Nova"/>
                <a:cs typeface="Arial"/>
              </a:rPr>
              <a:t>Any questions?</a:t>
            </a:r>
            <a:r>
              <a:rPr lang="en-US" sz="5500" b="1">
                <a:solidFill>
                  <a:srgbClr val="5C5D61"/>
                </a:solidFill>
                <a:latin typeface="Arial"/>
                <a:cs typeface="Arial"/>
              </a:rPr>
              <a:t> </a:t>
            </a:r>
            <a:endParaRPr lang="en-GB" sz="55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F7DE0D-9B20-44B2-8B9F-7EC7FD388014}"/>
              </a:ext>
            </a:extLst>
          </p:cNvPr>
          <p:cNvSpPr txBox="1">
            <a:spLocks/>
          </p:cNvSpPr>
          <p:nvPr/>
        </p:nvSpPr>
        <p:spPr>
          <a:xfrm>
            <a:off x="920750" y="4523847"/>
            <a:ext cx="3814763" cy="34357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Democracy@warwicksu.com</a:t>
            </a:r>
            <a:r>
              <a:rPr lang="en-US" sz="1600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6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A368-A8B4-4E09-B3D3-53B3120062FF}"/>
              </a:ext>
            </a:extLst>
          </p:cNvPr>
          <p:cNvSpPr txBox="1">
            <a:spLocks/>
          </p:cNvSpPr>
          <p:nvPr/>
        </p:nvSpPr>
        <p:spPr>
          <a:xfrm>
            <a:off x="672048" y="420357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5C5D61"/>
                </a:solidFill>
                <a:latin typeface="Arial Nova"/>
                <a:cs typeface="Arial"/>
              </a:rPr>
              <a:t>Today’s Session</a:t>
            </a:r>
            <a:endParaRPr lang="en-GB" sz="2800" b="1">
              <a:solidFill>
                <a:srgbClr val="5C5D61"/>
              </a:solidFill>
              <a:latin typeface="Arial Nova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F54AC-8E4B-4F33-8F71-3EAA49FDCF26}"/>
              </a:ext>
            </a:extLst>
          </p:cNvPr>
          <p:cNvSpPr txBox="1">
            <a:spLocks/>
          </p:cNvSpPr>
          <p:nvPr/>
        </p:nvSpPr>
        <p:spPr>
          <a:xfrm>
            <a:off x="692864" y="2109064"/>
            <a:ext cx="9858696" cy="38759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Understanding how the SU’s Membership Team can support you with: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Organising and running elections!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Societies and Sports Committees!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Setting up your society’s structure!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Constitutional matters!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And much more!</a:t>
            </a:r>
            <a:endParaRPr lang="en-GB" sz="1800" dirty="0">
              <a:solidFill>
                <a:srgbClr val="5C5D61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A4B352-9647-4B76-B61C-F881C00D5F3F}"/>
              </a:ext>
            </a:extLst>
          </p:cNvPr>
          <p:cNvCxnSpPr/>
          <p:nvPr/>
        </p:nvCxnSpPr>
        <p:spPr>
          <a:xfrm>
            <a:off x="760020" y="1767154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A368-A8B4-4E09-B3D3-53B3120062FF}"/>
              </a:ext>
            </a:extLst>
          </p:cNvPr>
          <p:cNvSpPr txBox="1">
            <a:spLocks/>
          </p:cNvSpPr>
          <p:nvPr/>
        </p:nvSpPr>
        <p:spPr>
          <a:xfrm>
            <a:off x="672048" y="420357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5C5D61"/>
                </a:solidFill>
                <a:latin typeface="Arial Nova"/>
                <a:cs typeface="Arial"/>
              </a:rPr>
              <a:t>Glossary</a:t>
            </a:r>
            <a:endParaRPr lang="en-GB" sz="2800" b="1" dirty="0">
              <a:solidFill>
                <a:srgbClr val="5C5D61"/>
              </a:solidFill>
              <a:latin typeface="Arial Nova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F54AC-8E4B-4F33-8F71-3EAA49FDCF26}"/>
              </a:ext>
            </a:extLst>
          </p:cNvPr>
          <p:cNvSpPr txBox="1">
            <a:spLocks/>
          </p:cNvSpPr>
          <p:nvPr/>
        </p:nvSpPr>
        <p:spPr>
          <a:xfrm>
            <a:off x="692864" y="2109064"/>
            <a:ext cx="9858696" cy="38759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Returning Officer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Quorum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RON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Plaintext Manifesto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STV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Articles of Association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Regulation 9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Motion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Ratification</a:t>
            </a:r>
          </a:p>
          <a:p>
            <a:pPr algn="l"/>
            <a:endParaRPr lang="en-GB" sz="1800" b="1" dirty="0">
              <a:solidFill>
                <a:srgbClr val="5C5D61"/>
              </a:solidFill>
              <a:latin typeface="Arial"/>
              <a:cs typeface="Arial"/>
            </a:endParaRPr>
          </a:p>
          <a:p>
            <a:pPr algn="l"/>
            <a:endParaRPr lang="en-GB" sz="1800" dirty="0">
              <a:solidFill>
                <a:srgbClr val="5C5D61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A4B352-9647-4B76-B61C-F881C00D5F3F}"/>
              </a:ext>
            </a:extLst>
          </p:cNvPr>
          <p:cNvCxnSpPr/>
          <p:nvPr/>
        </p:nvCxnSpPr>
        <p:spPr>
          <a:xfrm>
            <a:off x="760020" y="1767154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A368-A8B4-4E09-B3D3-53B3120062FF}"/>
              </a:ext>
            </a:extLst>
          </p:cNvPr>
          <p:cNvSpPr txBox="1">
            <a:spLocks/>
          </p:cNvSpPr>
          <p:nvPr/>
        </p:nvSpPr>
        <p:spPr>
          <a:xfrm>
            <a:off x="672048" y="420357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5C5D61"/>
                </a:solidFill>
                <a:latin typeface="Arial Nova"/>
                <a:cs typeface="Arial"/>
              </a:rPr>
              <a:t>Glossary</a:t>
            </a:r>
            <a:endParaRPr lang="en-GB" sz="2800" b="1" dirty="0">
              <a:solidFill>
                <a:srgbClr val="5C5D61"/>
              </a:solidFill>
              <a:latin typeface="Arial Nova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F54AC-8E4B-4F33-8F71-3EAA49FDCF26}"/>
              </a:ext>
            </a:extLst>
          </p:cNvPr>
          <p:cNvSpPr txBox="1">
            <a:spLocks/>
          </p:cNvSpPr>
          <p:nvPr/>
        </p:nvSpPr>
        <p:spPr>
          <a:xfrm>
            <a:off x="692864" y="2109064"/>
            <a:ext cx="9858696" cy="38759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Returning Officer – an impartial official to run and approve the vote count of an election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Quorum – the number of votes cast for an election to be valid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RON – Re-Open Nominations, a candidate that if successful would rerun the election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Plaintext Manifesto- an accessible version of your manifesto for </a:t>
            </a:r>
            <a:r>
              <a:rPr lang="en-GB" sz="1800" b="1" dirty="0" err="1">
                <a:solidFill>
                  <a:srgbClr val="5C5D61"/>
                </a:solidFill>
                <a:latin typeface="Arial"/>
                <a:cs typeface="Arial"/>
              </a:rPr>
              <a:t>screenreading</a:t>
            </a:r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 software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STV – Single Transferrable Vote, an alternative voting system the SU uses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Articles of Association – the SU’s governing documents that bind our structures together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Regulation 9 – the official regulations surrounding the SU’s relationship with clubs and societies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Motion – a formatted proposal from a student submitted to Student Council to enact change</a:t>
            </a:r>
          </a:p>
          <a:p>
            <a:pPr algn="l"/>
            <a:r>
              <a:rPr lang="en-GB" sz="1800" b="1" dirty="0">
                <a:solidFill>
                  <a:srgbClr val="5C5D61"/>
                </a:solidFill>
                <a:latin typeface="Arial"/>
                <a:cs typeface="Arial"/>
              </a:rPr>
              <a:t>Ratification – the process of approval by a higher body</a:t>
            </a:r>
          </a:p>
          <a:p>
            <a:pPr algn="l"/>
            <a:endParaRPr lang="en-GB" sz="1800" b="1" dirty="0">
              <a:solidFill>
                <a:srgbClr val="5C5D61"/>
              </a:solidFill>
              <a:latin typeface="Arial"/>
              <a:cs typeface="Arial"/>
            </a:endParaRPr>
          </a:p>
          <a:p>
            <a:pPr algn="l"/>
            <a:endParaRPr lang="en-GB" sz="1800" dirty="0">
              <a:solidFill>
                <a:srgbClr val="5C5D61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A4B352-9647-4B76-B61C-F881C00D5F3F}"/>
              </a:ext>
            </a:extLst>
          </p:cNvPr>
          <p:cNvCxnSpPr/>
          <p:nvPr/>
        </p:nvCxnSpPr>
        <p:spPr>
          <a:xfrm>
            <a:off x="760020" y="1767154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5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E02FA2-A0E8-DF59-0E8A-AE39EE81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800" b="1" dirty="0">
              <a:solidFill>
                <a:srgbClr val="5C5D61"/>
              </a:solidFill>
              <a:latin typeface="Arial No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29302-2496-7D69-83C2-63E8029B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2857500"/>
            <a:ext cx="6448425" cy="1143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0C6DFBE-9AD4-181A-E84A-815EAEFA13CE}"/>
              </a:ext>
            </a:extLst>
          </p:cNvPr>
          <p:cNvSpPr/>
          <p:nvPr/>
        </p:nvSpPr>
        <p:spPr>
          <a:xfrm rot="19098388">
            <a:off x="1871003" y="1611313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464407-2D00-7842-7182-47CFDD828046}"/>
              </a:ext>
            </a:extLst>
          </p:cNvPr>
          <p:cNvSpPr/>
          <p:nvPr/>
        </p:nvSpPr>
        <p:spPr>
          <a:xfrm rot="2125519">
            <a:off x="8665075" y="1606441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431807A-22D0-37D7-A2ED-DA80B02A8406}"/>
              </a:ext>
            </a:extLst>
          </p:cNvPr>
          <p:cNvSpPr/>
          <p:nvPr/>
        </p:nvSpPr>
        <p:spPr>
          <a:xfrm rot="14018076">
            <a:off x="1871004" y="4268389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44B75DE-95BD-6513-1186-6BD57C92027E}"/>
              </a:ext>
            </a:extLst>
          </p:cNvPr>
          <p:cNvSpPr/>
          <p:nvPr/>
        </p:nvSpPr>
        <p:spPr>
          <a:xfrm rot="7719805">
            <a:off x="9002836" y="4230314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B8A6CDD-7BE3-B359-07D6-7CD8889640C4}"/>
              </a:ext>
            </a:extLst>
          </p:cNvPr>
          <p:cNvSpPr/>
          <p:nvPr/>
        </p:nvSpPr>
        <p:spPr>
          <a:xfrm>
            <a:off x="5274048" y="1692877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C299AB1-5DF6-F335-305B-FC3E71F80E16}"/>
              </a:ext>
            </a:extLst>
          </p:cNvPr>
          <p:cNvSpPr/>
          <p:nvPr/>
        </p:nvSpPr>
        <p:spPr>
          <a:xfrm rot="10537380">
            <a:off x="5434593" y="4278523"/>
            <a:ext cx="1310273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9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FD84D5-2416-4871-88D9-30EFB0A6E839}"/>
              </a:ext>
            </a:extLst>
          </p:cNvPr>
          <p:cNvSpPr txBox="1">
            <a:spLocks/>
          </p:cNvSpPr>
          <p:nvPr/>
        </p:nvSpPr>
        <p:spPr>
          <a:xfrm>
            <a:off x="6887305" y="728882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 dirty="0">
                <a:latin typeface="Arial Nova"/>
              </a:rPr>
              <a:t>Elections!</a:t>
            </a:r>
          </a:p>
        </p:txBody>
      </p:sp>
      <p:pic>
        <p:nvPicPr>
          <p:cNvPr id="4" name="Picture 3" descr="Hand placing stars">
            <a:extLst>
              <a:ext uri="{FF2B5EF4-FFF2-40B4-BE49-F238E27FC236}">
                <a16:creationId xmlns:a16="http://schemas.microsoft.com/office/drawing/2014/main" id="{0CB9997C-FF8D-4C9B-B09C-7CBC3AA25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3" r="8932" b="-1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132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74B22A-F19C-4088-8274-C654A2F7BF2C}"/>
              </a:ext>
            </a:extLst>
          </p:cNvPr>
          <p:cNvSpPr txBox="1">
            <a:spLocks/>
          </p:cNvSpPr>
          <p:nvPr/>
        </p:nvSpPr>
        <p:spPr>
          <a:xfrm>
            <a:off x="672048" y="272074"/>
            <a:ext cx="9144000" cy="100488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5C5D61"/>
                </a:solidFill>
                <a:latin typeface="Arial Nova"/>
                <a:cs typeface="Arial"/>
              </a:rPr>
              <a:t>Exec Elections</a:t>
            </a:r>
            <a:endParaRPr lang="en-GB" sz="2800" b="1" dirty="0">
              <a:solidFill>
                <a:srgbClr val="5C5D61"/>
              </a:solidFill>
              <a:latin typeface="Arial Nov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595A4-357F-462E-802E-F7496D07F30F}"/>
              </a:ext>
            </a:extLst>
          </p:cNvPr>
          <p:cNvSpPr txBox="1"/>
          <p:nvPr/>
        </p:nvSpPr>
        <p:spPr>
          <a:xfrm>
            <a:off x="672048" y="1669806"/>
            <a:ext cx="876300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Every club and society must hold annual elections where </a:t>
            </a:r>
            <a:r>
              <a:rPr lang="en-US" u="sng" dirty="0">
                <a:solidFill>
                  <a:srgbClr val="5C5D61"/>
                </a:solidFill>
                <a:latin typeface="Arial Nova"/>
                <a:cs typeface="Arial"/>
              </a:rPr>
              <a:t>all</a:t>
            </a: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 exec are elected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This excludes representative roles, which can be co-opted but do not sit on exec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Any member can stand for any position (unless they are associate / honorary members)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C5D61"/>
                </a:solidFill>
                <a:latin typeface="Arial Nova"/>
                <a:cs typeface="Arial"/>
              </a:rPr>
              <a:t>Term 2 Week 9 deadline for exec elections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C5D61"/>
              </a:solidFill>
              <a:latin typeface="Arial Nova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87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E02FA2-A0E8-DF59-0E8A-AE39EE81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2" y="291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hlinkClick r:id="rId2"/>
              </a:rPr>
              <a:t>Submit an Election (warwicksu.com)</a:t>
            </a:r>
            <a:endParaRPr lang="en-GB" sz="3600" b="1" dirty="0">
              <a:solidFill>
                <a:srgbClr val="5C5D61"/>
              </a:solidFill>
              <a:latin typeface="Arial Nova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0C6DFBE-9AD4-181A-E84A-815EAEFA13CE}"/>
              </a:ext>
            </a:extLst>
          </p:cNvPr>
          <p:cNvSpPr/>
          <p:nvPr/>
        </p:nvSpPr>
        <p:spPr>
          <a:xfrm rot="19098388">
            <a:off x="1871003" y="1611313"/>
            <a:ext cx="1310273" cy="132556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464407-2D00-7842-7182-47CFDD828046}"/>
              </a:ext>
            </a:extLst>
          </p:cNvPr>
          <p:cNvSpPr/>
          <p:nvPr/>
        </p:nvSpPr>
        <p:spPr>
          <a:xfrm rot="2125519">
            <a:off x="8665075" y="1606441"/>
            <a:ext cx="1310273" cy="132556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431807A-22D0-37D7-A2ED-DA80B02A8406}"/>
              </a:ext>
            </a:extLst>
          </p:cNvPr>
          <p:cNvSpPr/>
          <p:nvPr/>
        </p:nvSpPr>
        <p:spPr>
          <a:xfrm rot="14018076">
            <a:off x="1871004" y="4268389"/>
            <a:ext cx="1310273" cy="13255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44B75DE-95BD-6513-1186-6BD57C92027E}"/>
              </a:ext>
            </a:extLst>
          </p:cNvPr>
          <p:cNvSpPr/>
          <p:nvPr/>
        </p:nvSpPr>
        <p:spPr>
          <a:xfrm rot="7719805">
            <a:off x="9002836" y="4230314"/>
            <a:ext cx="1310273" cy="13255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B8A6CDD-7BE3-B359-07D6-7CD8889640C4}"/>
              </a:ext>
            </a:extLst>
          </p:cNvPr>
          <p:cNvSpPr/>
          <p:nvPr/>
        </p:nvSpPr>
        <p:spPr>
          <a:xfrm>
            <a:off x="5274048" y="1692877"/>
            <a:ext cx="1310273" cy="13255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C299AB1-5DF6-F335-305B-FC3E71F80E16}"/>
              </a:ext>
            </a:extLst>
          </p:cNvPr>
          <p:cNvSpPr/>
          <p:nvPr/>
        </p:nvSpPr>
        <p:spPr>
          <a:xfrm rot="10537380">
            <a:off x="5434593" y="4278523"/>
            <a:ext cx="1310273" cy="132556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6560C-D1B6-0C29-FA56-9103A78ECC97}"/>
              </a:ext>
            </a:extLst>
          </p:cNvPr>
          <p:cNvSpPr txBox="1"/>
          <p:nvPr/>
        </p:nvSpPr>
        <p:spPr>
          <a:xfrm>
            <a:off x="1185203" y="571158"/>
            <a:ext cx="6562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200" dirty="0">
                <a:latin typeface="Arial Nova"/>
              </a:rPr>
              <a:t>We can do this for you!</a:t>
            </a:r>
          </a:p>
        </p:txBody>
      </p:sp>
    </p:spTree>
    <p:extLst>
      <p:ext uri="{BB962C8B-B14F-4D97-AF65-F5344CB8AC3E}">
        <p14:creationId xmlns:p14="http://schemas.microsoft.com/office/powerpoint/2010/main" val="1018192313"/>
      </p:ext>
    </p:extLst>
  </p:cSld>
  <p:clrMapOvr>
    <a:masterClrMapping/>
  </p:clrMapOvr>
</p:sld>
</file>

<file path=ppt/theme/theme1.xml><?xml version="1.0" encoding="utf-8"?>
<a:theme xmlns:a="http://schemas.openxmlformats.org/drawingml/2006/main" name="WSU student facing intro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CEFC2D8FC8947B72765302A6AA1A5" ma:contentTypeVersion="14" ma:contentTypeDescription="Create a new document." ma:contentTypeScope="" ma:versionID="1eada460870232e5d24086d6d312e94c">
  <xsd:schema xmlns:xsd="http://www.w3.org/2001/XMLSchema" xmlns:xs="http://www.w3.org/2001/XMLSchema" xmlns:p="http://schemas.microsoft.com/office/2006/metadata/properties" xmlns:ns2="dfaeaeed-4e8c-4c7d-98c3-916a56a9e3aa" xmlns:ns3="af82977e-4c59-4f13-a031-e548dc6be209" targetNamespace="http://schemas.microsoft.com/office/2006/metadata/properties" ma:root="true" ma:fieldsID="b2190857a2732b7dc92f964013830c1a" ns2:_="" ns3:_="">
    <xsd:import namespace="dfaeaeed-4e8c-4c7d-98c3-916a56a9e3aa"/>
    <xsd:import namespace="af82977e-4c59-4f13-a031-e548dc6be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Category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aeed-4e8c-4c7d-98c3-916a56a9e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9ea175a-45e3-42d7-a804-ddc6ab572e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ategory" ma:index="20" nillable="true" ma:displayName="Category" ma:format="Dropdown" ma:internalName="Category">
      <xsd:simpleType>
        <xsd:union memberTypes="dms:Text">
          <xsd:simpleType>
            <xsd:restriction base="dms:Choice">
              <xsd:enumeration value="MRF &amp; Financial Document"/>
              <xsd:enumeration value="Planning Documents"/>
              <xsd:enumeration value="Marketing Assets"/>
              <xsd:enumeration value="Other Documents"/>
            </xsd:restriction>
          </xsd:simpleType>
        </xsd:un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2977e-4c59-4f13-a031-e548dc6be2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27bbb70-8029-4089-a7ad-e207b9298133}" ma:internalName="TaxCatchAll" ma:showField="CatchAllData" ma:web="af82977e-4c59-4f13-a031-e548dc6be2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82977e-4c59-4f13-a031-e548dc6be209">
      <UserInfo>
        <DisplayName>Natasha Patel</DisplayName>
        <AccountId>900</AccountId>
        <AccountType/>
      </UserInfo>
    </SharedWithUsers>
    <lcf76f155ced4ddcb4097134ff3c332f xmlns="dfaeaeed-4e8c-4c7d-98c3-916a56a9e3aa">
      <Terms xmlns="http://schemas.microsoft.com/office/infopath/2007/PartnerControls"/>
    </lcf76f155ced4ddcb4097134ff3c332f>
    <TaxCatchAll xmlns="af82977e-4c59-4f13-a031-e548dc6be209" xsi:nil="true"/>
    <Category xmlns="dfaeaeed-4e8c-4c7d-98c3-916a56a9e3aa" xsi:nil="true"/>
  </documentManagement>
</p:properties>
</file>

<file path=customXml/itemProps1.xml><?xml version="1.0" encoding="utf-8"?>
<ds:datastoreItem xmlns:ds="http://schemas.openxmlformats.org/officeDocument/2006/customXml" ds:itemID="{8B2DC549-42D2-48DA-B4AC-1A5366FC10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24D2C8-EF3C-4B31-B815-FB82CEB26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aeaeed-4e8c-4c7d-98c3-916a56a9e3aa"/>
    <ds:schemaRef ds:uri="af82977e-4c59-4f13-a031-e548dc6be2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35F4C7-24F8-4CB0-8BCF-1B6AE6562295}">
  <ds:schemaRefs>
    <ds:schemaRef ds:uri="00ece83d-648b-4e71-82ab-7ad3ed221705"/>
    <ds:schemaRef ds:uri="69727a05-70c5-449a-90f0-7dde2b8ec049"/>
    <ds:schemaRef ds:uri="79da2c25-5886-46b0-be0b-1218e13c9131"/>
    <ds:schemaRef ds:uri="ba5dce25-404e-4194-9dc5-dcf7687674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f82977e-4c59-4f13-a031-e548dc6be209"/>
    <ds:schemaRef ds:uri="dfaeaeed-4e8c-4c7d-98c3-916a56a9e3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</TotalTime>
  <Words>506</Words>
  <Application>Microsoft Office PowerPoint</Application>
  <PresentationFormat>Widescreen</PresentationFormat>
  <Paragraphs>106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WSU student facing intro page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Submit an Election (warwicksu.com)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Scarlett Danks</dc:creator>
  <cp:lastModifiedBy>James Morrison</cp:lastModifiedBy>
  <cp:revision>24</cp:revision>
  <dcterms:created xsi:type="dcterms:W3CDTF">2021-08-03T12:03:22Z</dcterms:created>
  <dcterms:modified xsi:type="dcterms:W3CDTF">2023-06-21T08:55:15Z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0x01010027BCEFC2D8FC8947B72765302A6AA1A5</vt:lpwstr>
  </property>
  <property fmtid="{D5CDD505-2E9C-101B-9397-08002B2CF9AE}" pid="3" name="MediaServiceImageTags">
    <vt:lpwstr/>
  </property>
</Properties>
</file>